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61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s://nestle-my.sharepoint.com/personal/sidra_ehsan_pk_nestle_com/Documents/Desktop/Regional%20WR%20&amp;%20WT/1.%20PQF/Water%20Ratio/Water%20ratio%20data/Water%20Ratio%202012-2019%20Master%20File%20(In%20use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Water Ratio (ton/ton) Improvement 2008-2019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'WR Journey'!$C$3</c:f>
              <c:strCache>
                <c:ptCount val="1"/>
                <c:pt idx="0">
                  <c:v>Water Ratio (ton/ton)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'WR Journey'!$B$4:$B$15</c:f>
              <c:numCache>
                <c:formatCode>General</c:formatCod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numCache>
            </c:numRef>
          </c:cat>
          <c:val>
            <c:numRef>
              <c:f>'WR Journey'!$C$4:$C$15</c:f>
              <c:numCache>
                <c:formatCode>0.00</c:formatCode>
                <c:ptCount val="12"/>
                <c:pt idx="0">
                  <c:v>5.0999999999999996</c:v>
                </c:pt>
                <c:pt idx="1">
                  <c:v>4.0999999999999996</c:v>
                </c:pt>
                <c:pt idx="2">
                  <c:v>2.9</c:v>
                </c:pt>
                <c:pt idx="3">
                  <c:v>2.68</c:v>
                </c:pt>
                <c:pt idx="4">
                  <c:v>2.5990136293245882</c:v>
                </c:pt>
                <c:pt idx="5">
                  <c:v>2.2181169400275449</c:v>
                </c:pt>
                <c:pt idx="6">
                  <c:v>1.9685614312622488</c:v>
                </c:pt>
                <c:pt idx="7">
                  <c:v>1.8614573321361716</c:v>
                </c:pt>
                <c:pt idx="8">
                  <c:v>1.8748710116374729</c:v>
                </c:pt>
                <c:pt idx="9">
                  <c:v>1.6717615962983552</c:v>
                </c:pt>
                <c:pt idx="10">
                  <c:v>1.6265957656197996</c:v>
                </c:pt>
                <c:pt idx="11">
                  <c:v>1.552870991591605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1C-45E8-BCCA-6CF37E6789E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46201432"/>
        <c:axId val="346201040"/>
      </c:barChart>
      <c:catAx>
        <c:axId val="346201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6201040"/>
        <c:crosses val="autoZero"/>
        <c:auto val="1"/>
        <c:lblAlgn val="ctr"/>
        <c:lblOffset val="100"/>
        <c:noMultiLvlLbl val="0"/>
      </c:catAx>
      <c:valAx>
        <c:axId val="346201040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Water Ratio (ton/ton)</a:t>
                </a:r>
              </a:p>
            </c:rich>
          </c:tx>
          <c:layout>
            <c:manualLayout>
              <c:xMode val="edge"/>
              <c:yMode val="edge"/>
              <c:x val="7.3596346079577518E-2"/>
              <c:y val="0.16170763260025872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346201432"/>
        <c:crosses val="autoZero"/>
        <c:crossBetween val="between"/>
        <c:majorUnit val="0.5"/>
      </c:valAx>
      <c:dTable>
        <c:showHorzBorder val="1"/>
        <c:showVertBorder val="1"/>
        <c:showOutline val="1"/>
        <c:showKeys val="0"/>
      </c:dTable>
    </c:plotArea>
    <c:plotVisOnly val="1"/>
    <c:dispBlanksAs val="gap"/>
    <c:showDLblsOverMax val="0"/>
  </c:chart>
  <c:spPr>
    <a:ln>
      <a:solidFill>
        <a:schemeClr val="tx1"/>
      </a:solidFill>
    </a:ln>
    <a:effectLst>
      <a:outerShdw blurRad="50800" dist="38100" dir="5400000" algn="t" rotWithShape="0">
        <a:prstClr val="black">
          <a:alpha val="40000"/>
        </a:prstClr>
      </a:outerShdw>
    </a:effectLst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D4DFFC-C63C-455F-B63F-EBA645A57221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42E08-2E3F-47AE-B5F9-BE0D6F98C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0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slideMaster" Target="../slideMasters/slideMaster2.xml"/><Relationship Id="rId7" Type="http://schemas.openxmlformats.org/officeDocument/2006/relationships/image" Target="../media/image8.emf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jpeg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04F8-47B8-40D3-B082-4BED4AB6AE88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AF83-7B19-43B7-AEC8-810EAF44C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61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04F8-47B8-40D3-B082-4BED4AB6AE88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AF83-7B19-43B7-AEC8-810EAF44C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45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04F8-47B8-40D3-B082-4BED4AB6AE88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AF83-7B19-43B7-AEC8-810EAF44C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335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42056" y="6235583"/>
            <a:ext cx="1839344" cy="365125"/>
          </a:xfrm>
        </p:spPr>
        <p:txBody>
          <a:bodyPr/>
          <a:lstStyle>
            <a:lvl1pPr>
              <a:defRPr sz="1100"/>
            </a:lvl1pPr>
          </a:lstStyle>
          <a:p>
            <a:fld id="{FA567EDC-EF02-4F2F-B76C-9A68C9E4D491}" type="datetime1">
              <a:rPr lang="fr-FR" smtClean="0"/>
              <a:t>09/02/2020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35583"/>
            <a:ext cx="4114800" cy="365125"/>
          </a:xfrm>
        </p:spPr>
        <p:txBody>
          <a:bodyPr/>
          <a:lstStyle>
            <a:lvl1pPr>
              <a:defRPr sz="1100"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235583"/>
            <a:ext cx="2743200" cy="365125"/>
          </a:xfrm>
        </p:spPr>
        <p:txBody>
          <a:bodyPr/>
          <a:lstStyle>
            <a:lvl1pPr>
              <a:defRPr sz="1100"/>
            </a:lvl1pPr>
          </a:lstStyle>
          <a:p>
            <a:fld id="{46EE1770-14DC-436A-87CC-E383ED68D18C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0" y="1648801"/>
            <a:ext cx="8153400" cy="356040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601" y="1941096"/>
            <a:ext cx="7069823" cy="1748589"/>
          </a:xfrm>
        </p:spPr>
        <p:txBody>
          <a:bodyPr anchor="b" anchorCtr="0">
            <a:normAutofit/>
          </a:bodyPr>
          <a:lstStyle>
            <a:lvl1pPr algn="l">
              <a:defRPr sz="44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601" y="3951033"/>
            <a:ext cx="7069823" cy="1210515"/>
          </a:xfrm>
        </p:spPr>
        <p:txBody>
          <a:bodyPr anchor="ctr" anchorCtr="0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8" name="Forme libre 7"/>
          <p:cNvSpPr/>
          <p:nvPr userDrawn="1"/>
        </p:nvSpPr>
        <p:spPr>
          <a:xfrm flipH="1">
            <a:off x="6416040" y="3951036"/>
            <a:ext cx="1737360" cy="1258169"/>
          </a:xfrm>
          <a:custGeom>
            <a:avLst/>
            <a:gdLst>
              <a:gd name="connsiteX0" fmla="*/ 1575345 w 1581616"/>
              <a:gd name="connsiteY0" fmla="*/ 1521120 h 1527175"/>
              <a:gd name="connsiteX1" fmla="*/ 1455427 w 1581616"/>
              <a:gd name="connsiteY1" fmla="*/ 1527175 h 1527175"/>
              <a:gd name="connsiteX2" fmla="*/ 1581616 w 1581616"/>
              <a:gd name="connsiteY2" fmla="*/ 1527175 h 1527175"/>
              <a:gd name="connsiteX3" fmla="*/ 0 w 1581616"/>
              <a:gd name="connsiteY3" fmla="*/ 0 h 1527175"/>
              <a:gd name="connsiteX4" fmla="*/ 0 w 1581616"/>
              <a:gd name="connsiteY4" fmla="*/ 1527175 h 1527175"/>
              <a:gd name="connsiteX5" fmla="*/ 1455387 w 1581616"/>
              <a:gd name="connsiteY5" fmla="*/ 1527175 h 1527175"/>
              <a:gd name="connsiteX6" fmla="*/ 1306877 w 1581616"/>
              <a:gd name="connsiteY6" fmla="*/ 1519676 h 1527175"/>
              <a:gd name="connsiteX7" fmla="*/ 2708 w 1581616"/>
              <a:gd name="connsiteY7" fmla="*/ 74477 h 1527175"/>
              <a:gd name="connsiteX8" fmla="*/ 6168 w 1581616"/>
              <a:gd name="connsiteY8" fmla="*/ 5956 h 152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1616" h="1527175">
                <a:moveTo>
                  <a:pt x="1575345" y="1521120"/>
                </a:moveTo>
                <a:lnTo>
                  <a:pt x="1455427" y="1527175"/>
                </a:lnTo>
                <a:lnTo>
                  <a:pt x="1581616" y="1527175"/>
                </a:lnTo>
                <a:close/>
                <a:moveTo>
                  <a:pt x="0" y="0"/>
                </a:moveTo>
                <a:lnTo>
                  <a:pt x="0" y="1527175"/>
                </a:lnTo>
                <a:lnTo>
                  <a:pt x="1455387" y="1527175"/>
                </a:lnTo>
                <a:lnTo>
                  <a:pt x="1306877" y="1519676"/>
                </a:lnTo>
                <a:cubicBezTo>
                  <a:pt x="574344" y="1445283"/>
                  <a:pt x="2708" y="826637"/>
                  <a:pt x="2708" y="74477"/>
                </a:cubicBezTo>
                <a:lnTo>
                  <a:pt x="6168" y="59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1233993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Diapositive de titr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42056" y="6235583"/>
            <a:ext cx="1839344" cy="365125"/>
          </a:xfrm>
        </p:spPr>
        <p:txBody>
          <a:bodyPr/>
          <a:lstStyle>
            <a:lvl1pPr>
              <a:defRPr sz="1100"/>
            </a:lvl1pPr>
          </a:lstStyle>
          <a:p>
            <a:fld id="{FDD13C83-9AD6-4034-B311-B91FCB5100CD}" type="datetime1">
              <a:rPr lang="fr-FR" smtClean="0"/>
              <a:t>09/02/2020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35583"/>
            <a:ext cx="4114800" cy="365125"/>
          </a:xfrm>
        </p:spPr>
        <p:txBody>
          <a:bodyPr/>
          <a:lstStyle>
            <a:lvl1pPr>
              <a:defRPr sz="1100"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235583"/>
            <a:ext cx="2743200" cy="365125"/>
          </a:xfrm>
        </p:spPr>
        <p:txBody>
          <a:bodyPr/>
          <a:lstStyle>
            <a:lvl1pPr>
              <a:defRPr sz="1100"/>
            </a:lvl1pPr>
          </a:lstStyle>
          <a:p>
            <a:fld id="{46EE1770-14DC-436A-87CC-E383ED68D18C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0" y="1648801"/>
            <a:ext cx="8153400" cy="356040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601" y="1941096"/>
            <a:ext cx="7069823" cy="1748589"/>
          </a:xfrm>
        </p:spPr>
        <p:txBody>
          <a:bodyPr anchor="b" anchorCtr="0">
            <a:normAutofit/>
          </a:bodyPr>
          <a:lstStyle>
            <a:lvl1pPr algn="l">
              <a:defRPr sz="48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601" y="3951033"/>
            <a:ext cx="7069823" cy="1210515"/>
          </a:xfrm>
        </p:spPr>
        <p:txBody>
          <a:bodyPr anchor="ctr" anchorCtr="0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8" name="Forme libre 7"/>
          <p:cNvSpPr/>
          <p:nvPr userDrawn="1"/>
        </p:nvSpPr>
        <p:spPr>
          <a:xfrm flipH="1">
            <a:off x="6416040" y="3951036"/>
            <a:ext cx="1737360" cy="1258169"/>
          </a:xfrm>
          <a:custGeom>
            <a:avLst/>
            <a:gdLst>
              <a:gd name="connsiteX0" fmla="*/ 1575345 w 1581616"/>
              <a:gd name="connsiteY0" fmla="*/ 1521120 h 1527175"/>
              <a:gd name="connsiteX1" fmla="*/ 1455427 w 1581616"/>
              <a:gd name="connsiteY1" fmla="*/ 1527175 h 1527175"/>
              <a:gd name="connsiteX2" fmla="*/ 1581616 w 1581616"/>
              <a:gd name="connsiteY2" fmla="*/ 1527175 h 1527175"/>
              <a:gd name="connsiteX3" fmla="*/ 0 w 1581616"/>
              <a:gd name="connsiteY3" fmla="*/ 0 h 1527175"/>
              <a:gd name="connsiteX4" fmla="*/ 0 w 1581616"/>
              <a:gd name="connsiteY4" fmla="*/ 1527175 h 1527175"/>
              <a:gd name="connsiteX5" fmla="*/ 1455387 w 1581616"/>
              <a:gd name="connsiteY5" fmla="*/ 1527175 h 1527175"/>
              <a:gd name="connsiteX6" fmla="*/ 1306877 w 1581616"/>
              <a:gd name="connsiteY6" fmla="*/ 1519676 h 1527175"/>
              <a:gd name="connsiteX7" fmla="*/ 2708 w 1581616"/>
              <a:gd name="connsiteY7" fmla="*/ 74477 h 1527175"/>
              <a:gd name="connsiteX8" fmla="*/ 6168 w 1581616"/>
              <a:gd name="connsiteY8" fmla="*/ 5956 h 152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1616" h="1527175">
                <a:moveTo>
                  <a:pt x="1575345" y="1521120"/>
                </a:moveTo>
                <a:lnTo>
                  <a:pt x="1455427" y="1527175"/>
                </a:lnTo>
                <a:lnTo>
                  <a:pt x="1581616" y="1527175"/>
                </a:lnTo>
                <a:close/>
                <a:moveTo>
                  <a:pt x="0" y="0"/>
                </a:moveTo>
                <a:lnTo>
                  <a:pt x="0" y="1527175"/>
                </a:lnTo>
                <a:lnTo>
                  <a:pt x="1455387" y="1527175"/>
                </a:lnTo>
                <a:lnTo>
                  <a:pt x="1306877" y="1519676"/>
                </a:lnTo>
                <a:cubicBezTo>
                  <a:pt x="574344" y="1445283"/>
                  <a:pt x="2708" y="826637"/>
                  <a:pt x="2708" y="74477"/>
                </a:cubicBezTo>
                <a:lnTo>
                  <a:pt x="6168" y="59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3513327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C0A4-DB12-4B55-8AA2-FDC6310B1554}" type="datetime1">
              <a:rPr lang="fr-FR" smtClean="0"/>
              <a:t>09/02/2020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1770-14DC-436A-87CC-E383ED68D1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081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29201"/>
            <a:ext cx="5181600" cy="4652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429201"/>
            <a:ext cx="5181600" cy="4652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FC8E-BA57-4ACD-A9C7-CF53202711C4}" type="datetime1">
              <a:rPr lang="fr-FR" smtClean="0"/>
              <a:t>09/02/2020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1770-14DC-436A-87CC-E383ED68D1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8123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sposition personnalisé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1345722" y="6356352"/>
            <a:ext cx="2235679" cy="365125"/>
          </a:xfrm>
        </p:spPr>
        <p:txBody>
          <a:bodyPr/>
          <a:lstStyle/>
          <a:p>
            <a:fld id="{769C9CAC-8A23-4075-ABA6-98863C96B5AD}" type="datetime1">
              <a:rPr lang="fr-FR" smtClean="0"/>
              <a:t>09/02/2020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1770-14DC-436A-87CC-E383ED68D18C}" type="slidenum">
              <a:rPr lang="fr-FR" smtClean="0"/>
              <a:t>‹#›</a:t>
            </a:fld>
            <a:endParaRPr lang="fr-FR"/>
          </a:p>
        </p:txBody>
      </p:sp>
      <p:sp>
        <p:nvSpPr>
          <p:cNvPr id="8" name="Rectangle 7"/>
          <p:cNvSpPr/>
          <p:nvPr userDrawn="1"/>
        </p:nvSpPr>
        <p:spPr>
          <a:xfrm>
            <a:off x="-38102" y="1551619"/>
            <a:ext cx="6134100" cy="387035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6233" y="1785670"/>
            <a:ext cx="5625432" cy="344194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9" name="Forme libre 8"/>
          <p:cNvSpPr/>
          <p:nvPr userDrawn="1"/>
        </p:nvSpPr>
        <p:spPr>
          <a:xfrm flipH="1">
            <a:off x="5051143" y="4668254"/>
            <a:ext cx="1044855" cy="753716"/>
          </a:xfrm>
          <a:custGeom>
            <a:avLst/>
            <a:gdLst>
              <a:gd name="connsiteX0" fmla="*/ 1575345 w 1581616"/>
              <a:gd name="connsiteY0" fmla="*/ 1521120 h 1527175"/>
              <a:gd name="connsiteX1" fmla="*/ 1455427 w 1581616"/>
              <a:gd name="connsiteY1" fmla="*/ 1527175 h 1527175"/>
              <a:gd name="connsiteX2" fmla="*/ 1581616 w 1581616"/>
              <a:gd name="connsiteY2" fmla="*/ 1527175 h 1527175"/>
              <a:gd name="connsiteX3" fmla="*/ 0 w 1581616"/>
              <a:gd name="connsiteY3" fmla="*/ 0 h 1527175"/>
              <a:gd name="connsiteX4" fmla="*/ 0 w 1581616"/>
              <a:gd name="connsiteY4" fmla="*/ 1527175 h 1527175"/>
              <a:gd name="connsiteX5" fmla="*/ 1455387 w 1581616"/>
              <a:gd name="connsiteY5" fmla="*/ 1527175 h 1527175"/>
              <a:gd name="connsiteX6" fmla="*/ 1306877 w 1581616"/>
              <a:gd name="connsiteY6" fmla="*/ 1519676 h 1527175"/>
              <a:gd name="connsiteX7" fmla="*/ 2708 w 1581616"/>
              <a:gd name="connsiteY7" fmla="*/ 74477 h 1527175"/>
              <a:gd name="connsiteX8" fmla="*/ 6168 w 1581616"/>
              <a:gd name="connsiteY8" fmla="*/ 5956 h 1527175"/>
              <a:gd name="connsiteX0" fmla="*/ 1575345 w 1581616"/>
              <a:gd name="connsiteY0" fmla="*/ 1515164 h 1521219"/>
              <a:gd name="connsiteX1" fmla="*/ 1455427 w 1581616"/>
              <a:gd name="connsiteY1" fmla="*/ 1521219 h 1521219"/>
              <a:gd name="connsiteX2" fmla="*/ 1581616 w 1581616"/>
              <a:gd name="connsiteY2" fmla="*/ 1521219 h 1521219"/>
              <a:gd name="connsiteX3" fmla="*/ 1575345 w 1581616"/>
              <a:gd name="connsiteY3" fmla="*/ 1515164 h 1521219"/>
              <a:gd name="connsiteX4" fmla="*/ 6168 w 1581616"/>
              <a:gd name="connsiteY4" fmla="*/ 0 h 1521219"/>
              <a:gd name="connsiteX5" fmla="*/ 0 w 1581616"/>
              <a:gd name="connsiteY5" fmla="*/ 1521219 h 1521219"/>
              <a:gd name="connsiteX6" fmla="*/ 1455387 w 1581616"/>
              <a:gd name="connsiteY6" fmla="*/ 1521219 h 1521219"/>
              <a:gd name="connsiteX7" fmla="*/ 1306877 w 1581616"/>
              <a:gd name="connsiteY7" fmla="*/ 1513720 h 1521219"/>
              <a:gd name="connsiteX8" fmla="*/ 2708 w 1581616"/>
              <a:gd name="connsiteY8" fmla="*/ 68521 h 1521219"/>
              <a:gd name="connsiteX9" fmla="*/ 6168 w 1581616"/>
              <a:gd name="connsiteY9" fmla="*/ 0 h 1521219"/>
              <a:gd name="connsiteX0" fmla="*/ 1581616 w 1581616"/>
              <a:gd name="connsiteY0" fmla="*/ 1521219 h 1521219"/>
              <a:gd name="connsiteX1" fmla="*/ 1455427 w 1581616"/>
              <a:gd name="connsiteY1" fmla="*/ 1521219 h 1521219"/>
              <a:gd name="connsiteX2" fmla="*/ 1581616 w 1581616"/>
              <a:gd name="connsiteY2" fmla="*/ 1521219 h 1521219"/>
              <a:gd name="connsiteX3" fmla="*/ 6168 w 1581616"/>
              <a:gd name="connsiteY3" fmla="*/ 0 h 1521219"/>
              <a:gd name="connsiteX4" fmla="*/ 0 w 1581616"/>
              <a:gd name="connsiteY4" fmla="*/ 1521219 h 1521219"/>
              <a:gd name="connsiteX5" fmla="*/ 1455387 w 1581616"/>
              <a:gd name="connsiteY5" fmla="*/ 1521219 h 1521219"/>
              <a:gd name="connsiteX6" fmla="*/ 1306877 w 1581616"/>
              <a:gd name="connsiteY6" fmla="*/ 1513720 h 1521219"/>
              <a:gd name="connsiteX7" fmla="*/ 2708 w 1581616"/>
              <a:gd name="connsiteY7" fmla="*/ 68521 h 1521219"/>
              <a:gd name="connsiteX8" fmla="*/ 6168 w 1581616"/>
              <a:gd name="connsiteY8" fmla="*/ 0 h 1521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1616" h="1521219">
                <a:moveTo>
                  <a:pt x="1581616" y="1521219"/>
                </a:moveTo>
                <a:lnTo>
                  <a:pt x="1455427" y="1521219"/>
                </a:lnTo>
                <a:lnTo>
                  <a:pt x="1581616" y="1521219"/>
                </a:lnTo>
                <a:close/>
                <a:moveTo>
                  <a:pt x="6168" y="0"/>
                </a:moveTo>
                <a:lnTo>
                  <a:pt x="0" y="1521219"/>
                </a:lnTo>
                <a:lnTo>
                  <a:pt x="1455387" y="1521219"/>
                </a:lnTo>
                <a:lnTo>
                  <a:pt x="1306877" y="1513720"/>
                </a:lnTo>
                <a:cubicBezTo>
                  <a:pt x="574344" y="1439327"/>
                  <a:pt x="2708" y="820681"/>
                  <a:pt x="2708" y="68521"/>
                </a:cubicBezTo>
                <a:lnTo>
                  <a:pt x="616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1028623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1A7DB-6353-4A26-A82C-47DC9F9E57D9}" type="datetime1">
              <a:rPr lang="fr-FR" smtClean="0"/>
              <a:t>09/02/2020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1770-14DC-436A-87CC-E383ED68D1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8097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D9FB-447E-4A7D-84CE-8CFD28E9C249}" type="datetime1">
              <a:rPr lang="fr-FR" smtClean="0"/>
              <a:t>09/02/2020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1770-14DC-436A-87CC-E383ED68D1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4880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 (Blue Left S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954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3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4" y="158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Image 16" descr="bandeau_4.jpg"/>
          <p:cNvPicPr>
            <a:picLocks noChangeAspect="1"/>
          </p:cNvPicPr>
          <p:nvPr userDrawn="1"/>
        </p:nvPicPr>
        <p:blipFill>
          <a:blip r:embed="rId6" cstate="print"/>
          <a:srcRect l="12825" r="28183"/>
          <a:stretch>
            <a:fillRect/>
          </a:stretch>
        </p:blipFill>
        <p:spPr>
          <a:xfrm>
            <a:off x="2" y="0"/>
            <a:ext cx="56459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255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04F8-47B8-40D3-B082-4BED4AB6AE88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AF83-7B19-43B7-AEC8-810EAF44C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146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954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7" name="Object 6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4" y="158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Image 10" descr="fond_1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1312435" y="1014675"/>
            <a:ext cx="9567133" cy="638060"/>
          </a:xfrm>
        </p:spPr>
        <p:txBody>
          <a:bodyPr wrap="square" anchor="ctr" anchorCtr="0">
            <a:spAutoFit/>
          </a:bodyPr>
          <a:lstStyle>
            <a:lvl1pPr algn="l">
              <a:lnSpc>
                <a:spcPct val="95000"/>
              </a:lnSpc>
              <a:defRPr sz="3733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32937" y="2910124"/>
            <a:ext cx="3470345" cy="902811"/>
          </a:xfrm>
        </p:spPr>
        <p:txBody>
          <a:bodyPr wrap="square" anchor="ctr" anchorCtr="0">
            <a:spAutoFit/>
          </a:bodyPr>
          <a:lstStyle>
            <a:lvl1pPr marL="0" indent="0" algn="ctr">
              <a:lnSpc>
                <a:spcPct val="95000"/>
              </a:lnSpc>
              <a:buNone/>
              <a:tabLst/>
              <a:defRPr sz="2667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9" name="Picture 18" descr="Trait blanc titre.emf"/>
          <p:cNvPicPr>
            <a:picLocks/>
          </p:cNvPicPr>
          <p:nvPr userDrawn="1"/>
        </p:nvPicPr>
        <p:blipFill>
          <a:blip r:embed="rId7" cstate="print"/>
          <a:srcRect r="26331" b="1989"/>
          <a:stretch>
            <a:fillRect/>
          </a:stretch>
        </p:blipFill>
        <p:spPr>
          <a:xfrm>
            <a:off x="1103229" y="634782"/>
            <a:ext cx="135056" cy="1397852"/>
          </a:xfrm>
          <a:prstGeom prst="rect">
            <a:avLst/>
          </a:prstGeom>
        </p:spPr>
      </p:pic>
      <p:sp>
        <p:nvSpPr>
          <p:cNvPr id="21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4432937" y="4093659"/>
            <a:ext cx="3470345" cy="715965"/>
          </a:xfrm>
        </p:spPr>
        <p:txBody>
          <a:bodyPr wrap="square" anchor="ctr" anchorCtr="0">
            <a:spAutoFit/>
          </a:bodyPr>
          <a:lstStyle>
            <a:lvl1pPr marL="0" indent="0" algn="ctr">
              <a:lnSpc>
                <a:spcPct val="95000"/>
              </a:lnSpc>
              <a:buNone/>
              <a:tabLst/>
              <a:defRPr sz="2133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1" name="Picture 10" descr="Logo Nestlé WATERS.emf"/>
          <p:cNvPicPr>
            <a:picLocks/>
          </p:cNvPicPr>
          <p:nvPr userDrawn="1"/>
        </p:nvPicPr>
        <p:blipFill>
          <a:blip r:embed="rId8" cstate="print"/>
          <a:srcRect l="-20257" t="-24666" r="586" b="-2162"/>
          <a:stretch>
            <a:fillRect/>
          </a:stretch>
        </p:blipFill>
        <p:spPr>
          <a:xfrm>
            <a:off x="10780736" y="5787024"/>
            <a:ext cx="1235901" cy="91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6710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04F8-47B8-40D3-B082-4BED4AB6AE88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AF83-7B19-43B7-AEC8-810EAF44C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76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04F8-47B8-40D3-B082-4BED4AB6AE88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AF83-7B19-43B7-AEC8-810EAF44C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10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04F8-47B8-40D3-B082-4BED4AB6AE88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AF83-7B19-43B7-AEC8-810EAF44C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0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04F8-47B8-40D3-B082-4BED4AB6AE88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AF83-7B19-43B7-AEC8-810EAF44C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96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04F8-47B8-40D3-B082-4BED4AB6AE88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AF83-7B19-43B7-AEC8-810EAF44C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36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04F8-47B8-40D3-B082-4BED4AB6AE88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AF83-7B19-43B7-AEC8-810EAF44C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46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04F8-47B8-40D3-B082-4BED4AB6AE88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AF83-7B19-43B7-AEC8-810EAF44C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637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804F8-47B8-40D3-B082-4BED4AB6AE88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CAF83-7B19-43B7-AEC8-810EAF44C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2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6558" y="6342959"/>
            <a:ext cx="727399" cy="4212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821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27747"/>
            <a:ext cx="10515600" cy="4749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98FB4-6667-414A-9C12-6474FA4AE8D0}" type="datetime1">
              <a:rPr lang="fr-FR" smtClean="0"/>
              <a:t>09/02/2020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E1770-14DC-436A-87CC-E383ED68D18C}" type="slidenum">
              <a:rPr lang="fr-FR" smtClean="0"/>
              <a:t>‹#›</a:t>
            </a:fld>
            <a:endParaRPr lang="fr-FR"/>
          </a:p>
        </p:txBody>
      </p:sp>
      <p:sp>
        <p:nvSpPr>
          <p:cNvPr id="7" name="Forme libre 6"/>
          <p:cNvSpPr/>
          <p:nvPr/>
        </p:nvSpPr>
        <p:spPr>
          <a:xfrm flipH="1">
            <a:off x="10546080" y="5274933"/>
            <a:ext cx="1645920" cy="1583068"/>
          </a:xfrm>
          <a:custGeom>
            <a:avLst/>
            <a:gdLst>
              <a:gd name="connsiteX0" fmla="*/ 1575345 w 1581616"/>
              <a:gd name="connsiteY0" fmla="*/ 1521120 h 1527175"/>
              <a:gd name="connsiteX1" fmla="*/ 1455427 w 1581616"/>
              <a:gd name="connsiteY1" fmla="*/ 1527175 h 1527175"/>
              <a:gd name="connsiteX2" fmla="*/ 1581616 w 1581616"/>
              <a:gd name="connsiteY2" fmla="*/ 1527175 h 1527175"/>
              <a:gd name="connsiteX3" fmla="*/ 0 w 1581616"/>
              <a:gd name="connsiteY3" fmla="*/ 0 h 1527175"/>
              <a:gd name="connsiteX4" fmla="*/ 0 w 1581616"/>
              <a:gd name="connsiteY4" fmla="*/ 1527175 h 1527175"/>
              <a:gd name="connsiteX5" fmla="*/ 1455387 w 1581616"/>
              <a:gd name="connsiteY5" fmla="*/ 1527175 h 1527175"/>
              <a:gd name="connsiteX6" fmla="*/ 1306877 w 1581616"/>
              <a:gd name="connsiteY6" fmla="*/ 1519676 h 1527175"/>
              <a:gd name="connsiteX7" fmla="*/ 2708 w 1581616"/>
              <a:gd name="connsiteY7" fmla="*/ 74477 h 1527175"/>
              <a:gd name="connsiteX8" fmla="*/ 6168 w 1581616"/>
              <a:gd name="connsiteY8" fmla="*/ 5956 h 1527175"/>
              <a:gd name="connsiteX0" fmla="*/ 1575345 w 1581616"/>
              <a:gd name="connsiteY0" fmla="*/ 1515164 h 1521219"/>
              <a:gd name="connsiteX1" fmla="*/ 1455427 w 1581616"/>
              <a:gd name="connsiteY1" fmla="*/ 1521219 h 1521219"/>
              <a:gd name="connsiteX2" fmla="*/ 1581616 w 1581616"/>
              <a:gd name="connsiteY2" fmla="*/ 1521219 h 1521219"/>
              <a:gd name="connsiteX3" fmla="*/ 1575345 w 1581616"/>
              <a:gd name="connsiteY3" fmla="*/ 1515164 h 1521219"/>
              <a:gd name="connsiteX4" fmla="*/ 6168 w 1581616"/>
              <a:gd name="connsiteY4" fmla="*/ 0 h 1521219"/>
              <a:gd name="connsiteX5" fmla="*/ 0 w 1581616"/>
              <a:gd name="connsiteY5" fmla="*/ 1521219 h 1521219"/>
              <a:gd name="connsiteX6" fmla="*/ 1455387 w 1581616"/>
              <a:gd name="connsiteY6" fmla="*/ 1521219 h 1521219"/>
              <a:gd name="connsiteX7" fmla="*/ 1306877 w 1581616"/>
              <a:gd name="connsiteY7" fmla="*/ 1513720 h 1521219"/>
              <a:gd name="connsiteX8" fmla="*/ 2708 w 1581616"/>
              <a:gd name="connsiteY8" fmla="*/ 68521 h 1521219"/>
              <a:gd name="connsiteX9" fmla="*/ 6168 w 1581616"/>
              <a:gd name="connsiteY9" fmla="*/ 0 h 1521219"/>
              <a:gd name="connsiteX0" fmla="*/ 1581616 w 1581616"/>
              <a:gd name="connsiteY0" fmla="*/ 1521219 h 1521219"/>
              <a:gd name="connsiteX1" fmla="*/ 1455427 w 1581616"/>
              <a:gd name="connsiteY1" fmla="*/ 1521219 h 1521219"/>
              <a:gd name="connsiteX2" fmla="*/ 1581616 w 1581616"/>
              <a:gd name="connsiteY2" fmla="*/ 1521219 h 1521219"/>
              <a:gd name="connsiteX3" fmla="*/ 6168 w 1581616"/>
              <a:gd name="connsiteY3" fmla="*/ 0 h 1521219"/>
              <a:gd name="connsiteX4" fmla="*/ 0 w 1581616"/>
              <a:gd name="connsiteY4" fmla="*/ 1521219 h 1521219"/>
              <a:gd name="connsiteX5" fmla="*/ 1455387 w 1581616"/>
              <a:gd name="connsiteY5" fmla="*/ 1521219 h 1521219"/>
              <a:gd name="connsiteX6" fmla="*/ 1306877 w 1581616"/>
              <a:gd name="connsiteY6" fmla="*/ 1513720 h 1521219"/>
              <a:gd name="connsiteX7" fmla="*/ 2708 w 1581616"/>
              <a:gd name="connsiteY7" fmla="*/ 68521 h 1521219"/>
              <a:gd name="connsiteX8" fmla="*/ 6168 w 1581616"/>
              <a:gd name="connsiteY8" fmla="*/ 0 h 1521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1616" h="1521219">
                <a:moveTo>
                  <a:pt x="1581616" y="1521219"/>
                </a:moveTo>
                <a:lnTo>
                  <a:pt x="1455427" y="1521219"/>
                </a:lnTo>
                <a:lnTo>
                  <a:pt x="1581616" y="1521219"/>
                </a:lnTo>
                <a:close/>
                <a:moveTo>
                  <a:pt x="6168" y="0"/>
                </a:moveTo>
                <a:lnTo>
                  <a:pt x="0" y="1521219"/>
                </a:lnTo>
                <a:lnTo>
                  <a:pt x="1455387" y="1521219"/>
                </a:lnTo>
                <a:lnTo>
                  <a:pt x="1306877" y="1513720"/>
                </a:lnTo>
                <a:cubicBezTo>
                  <a:pt x="574344" y="1439327"/>
                  <a:pt x="2708" y="820681"/>
                  <a:pt x="2708" y="68521"/>
                </a:cubicBezTo>
                <a:lnTo>
                  <a:pt x="6168" y="0"/>
                </a:lnTo>
                <a:close/>
              </a:path>
            </a:pathLst>
          </a:custGeom>
          <a:solidFill>
            <a:srgbClr val="209E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8" name="Forme libre 7"/>
          <p:cNvSpPr/>
          <p:nvPr/>
        </p:nvSpPr>
        <p:spPr>
          <a:xfrm rot="10800000" flipH="1">
            <a:off x="2" y="2"/>
            <a:ext cx="1234249" cy="1187117"/>
          </a:xfrm>
          <a:custGeom>
            <a:avLst/>
            <a:gdLst>
              <a:gd name="connsiteX0" fmla="*/ 1575345 w 1581616"/>
              <a:gd name="connsiteY0" fmla="*/ 1521120 h 1527175"/>
              <a:gd name="connsiteX1" fmla="*/ 1455427 w 1581616"/>
              <a:gd name="connsiteY1" fmla="*/ 1527175 h 1527175"/>
              <a:gd name="connsiteX2" fmla="*/ 1581616 w 1581616"/>
              <a:gd name="connsiteY2" fmla="*/ 1527175 h 1527175"/>
              <a:gd name="connsiteX3" fmla="*/ 0 w 1581616"/>
              <a:gd name="connsiteY3" fmla="*/ 0 h 1527175"/>
              <a:gd name="connsiteX4" fmla="*/ 0 w 1581616"/>
              <a:gd name="connsiteY4" fmla="*/ 1527175 h 1527175"/>
              <a:gd name="connsiteX5" fmla="*/ 1455387 w 1581616"/>
              <a:gd name="connsiteY5" fmla="*/ 1527175 h 1527175"/>
              <a:gd name="connsiteX6" fmla="*/ 1306877 w 1581616"/>
              <a:gd name="connsiteY6" fmla="*/ 1519676 h 1527175"/>
              <a:gd name="connsiteX7" fmla="*/ 2708 w 1581616"/>
              <a:gd name="connsiteY7" fmla="*/ 74477 h 1527175"/>
              <a:gd name="connsiteX8" fmla="*/ 6168 w 1581616"/>
              <a:gd name="connsiteY8" fmla="*/ 5956 h 1527175"/>
              <a:gd name="connsiteX0" fmla="*/ 1575345 w 1581616"/>
              <a:gd name="connsiteY0" fmla="*/ 1515164 h 1521219"/>
              <a:gd name="connsiteX1" fmla="*/ 1455427 w 1581616"/>
              <a:gd name="connsiteY1" fmla="*/ 1521219 h 1521219"/>
              <a:gd name="connsiteX2" fmla="*/ 1581616 w 1581616"/>
              <a:gd name="connsiteY2" fmla="*/ 1521219 h 1521219"/>
              <a:gd name="connsiteX3" fmla="*/ 1575345 w 1581616"/>
              <a:gd name="connsiteY3" fmla="*/ 1515164 h 1521219"/>
              <a:gd name="connsiteX4" fmla="*/ 6168 w 1581616"/>
              <a:gd name="connsiteY4" fmla="*/ 0 h 1521219"/>
              <a:gd name="connsiteX5" fmla="*/ 0 w 1581616"/>
              <a:gd name="connsiteY5" fmla="*/ 1521219 h 1521219"/>
              <a:gd name="connsiteX6" fmla="*/ 1455387 w 1581616"/>
              <a:gd name="connsiteY6" fmla="*/ 1521219 h 1521219"/>
              <a:gd name="connsiteX7" fmla="*/ 1306877 w 1581616"/>
              <a:gd name="connsiteY7" fmla="*/ 1513720 h 1521219"/>
              <a:gd name="connsiteX8" fmla="*/ 2708 w 1581616"/>
              <a:gd name="connsiteY8" fmla="*/ 68521 h 1521219"/>
              <a:gd name="connsiteX9" fmla="*/ 6168 w 1581616"/>
              <a:gd name="connsiteY9" fmla="*/ 0 h 1521219"/>
              <a:gd name="connsiteX0" fmla="*/ 1581616 w 1581616"/>
              <a:gd name="connsiteY0" fmla="*/ 1521219 h 1521219"/>
              <a:gd name="connsiteX1" fmla="*/ 1455427 w 1581616"/>
              <a:gd name="connsiteY1" fmla="*/ 1521219 h 1521219"/>
              <a:gd name="connsiteX2" fmla="*/ 1581616 w 1581616"/>
              <a:gd name="connsiteY2" fmla="*/ 1521219 h 1521219"/>
              <a:gd name="connsiteX3" fmla="*/ 6168 w 1581616"/>
              <a:gd name="connsiteY3" fmla="*/ 0 h 1521219"/>
              <a:gd name="connsiteX4" fmla="*/ 0 w 1581616"/>
              <a:gd name="connsiteY4" fmla="*/ 1521219 h 1521219"/>
              <a:gd name="connsiteX5" fmla="*/ 1455387 w 1581616"/>
              <a:gd name="connsiteY5" fmla="*/ 1521219 h 1521219"/>
              <a:gd name="connsiteX6" fmla="*/ 1306877 w 1581616"/>
              <a:gd name="connsiteY6" fmla="*/ 1513720 h 1521219"/>
              <a:gd name="connsiteX7" fmla="*/ 2708 w 1581616"/>
              <a:gd name="connsiteY7" fmla="*/ 68521 h 1521219"/>
              <a:gd name="connsiteX8" fmla="*/ 6168 w 1581616"/>
              <a:gd name="connsiteY8" fmla="*/ 0 h 1521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1616" h="1521219">
                <a:moveTo>
                  <a:pt x="1581616" y="1521219"/>
                </a:moveTo>
                <a:lnTo>
                  <a:pt x="1455427" y="1521219"/>
                </a:lnTo>
                <a:lnTo>
                  <a:pt x="1581616" y="1521219"/>
                </a:lnTo>
                <a:close/>
                <a:moveTo>
                  <a:pt x="6168" y="0"/>
                </a:moveTo>
                <a:lnTo>
                  <a:pt x="0" y="1521219"/>
                </a:lnTo>
                <a:lnTo>
                  <a:pt x="1455387" y="1521219"/>
                </a:lnTo>
                <a:lnTo>
                  <a:pt x="1306877" y="1513720"/>
                </a:lnTo>
                <a:cubicBezTo>
                  <a:pt x="574344" y="1439327"/>
                  <a:pt x="2708" y="820681"/>
                  <a:pt x="2708" y="68521"/>
                </a:cubicBezTo>
                <a:lnTo>
                  <a:pt x="6168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3743096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7152">
          <p15:clr>
            <a:srgbClr val="F26B43"/>
          </p15:clr>
        </p15:guide>
        <p15:guide id="4" pos="528">
          <p15:clr>
            <a:srgbClr val="F26B43"/>
          </p15:clr>
        </p15:guide>
        <p15:guide id="5" orient="horz" pos="11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1770-14DC-436A-87CC-E383ED68D18C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02601" y="1941096"/>
            <a:ext cx="7858034" cy="1748589"/>
          </a:xfrm>
        </p:spPr>
        <p:txBody>
          <a:bodyPr>
            <a:normAutofit/>
          </a:bodyPr>
          <a:lstStyle/>
          <a:p>
            <a:r>
              <a:rPr lang="en-US" sz="4200" dirty="0" smtClean="0"/>
              <a:t>Water Ratio Improvement</a:t>
            </a:r>
            <a:endParaRPr lang="en-US" sz="4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Nestlé Port Qasim Factory - 2020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744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76167"/>
            <a:ext cx="10515600" cy="49358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u="sng" dirty="0" smtClean="0"/>
              <a:t>Water Ratio </a:t>
            </a:r>
            <a:r>
              <a:rPr lang="en-US" sz="4000" b="1" u="sng" dirty="0" smtClean="0"/>
              <a:t>Improvement - PQF</a:t>
            </a:r>
            <a:endParaRPr lang="en-US" sz="4000" b="1" u="sng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3842567"/>
              </p:ext>
            </p:extLst>
          </p:nvPr>
        </p:nvGraphicFramePr>
        <p:xfrm>
          <a:off x="1246909" y="748145"/>
          <a:ext cx="9379527" cy="3075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46908" y="3962495"/>
                <a:ext cx="9379527" cy="246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u="sng" dirty="0"/>
                  <a:t>Key Water Saving Projects:</a:t>
                </a:r>
              </a:p>
              <a:p>
                <a:r>
                  <a:rPr lang="en-US" sz="1400" b="1" dirty="0" smtClean="0"/>
                  <a:t>2008 – 2012: Reducing Operational losses on Fillers and Washer</a:t>
                </a:r>
              </a:p>
              <a:p>
                <a:r>
                  <a:rPr lang="en-US" sz="1400" b="1" dirty="0" smtClean="0"/>
                  <a:t>2013: </a:t>
                </a:r>
                <a:r>
                  <a:rPr lang="en-US" sz="1400" b="1" dirty="0"/>
                  <a:t>D</a:t>
                </a:r>
                <a:r>
                  <a:rPr lang="en-US" sz="1400" b="1" dirty="0" smtClean="0"/>
                  <a:t>etailed water map was done followed by GPI exercise</a:t>
                </a:r>
              </a:p>
              <a:p>
                <a:r>
                  <a:rPr lang="en-US" sz="1400" b="1" dirty="0" smtClean="0"/>
                  <a:t>2014: Optimization of CIP, Backwash &amp; RO flushing Sequences</a:t>
                </a:r>
              </a:p>
              <a:p>
                <a:r>
                  <a:rPr lang="en-US" sz="1400" b="1" dirty="0" smtClean="0"/>
                  <a:t>2015: </a:t>
                </a:r>
                <a:r>
                  <a:rPr lang="en-US" sz="1400" b="1" dirty="0"/>
                  <a:t>New 10</a:t>
                </a:r>
                <a14:m>
                  <m:oMath xmlns:m="http://schemas.openxmlformats.org/officeDocument/2006/math">
                    <m:r>
                      <a:rPr lang="en-US" sz="1400" b="1" i="1">
                        <a:latin typeface="Cambria Math" panose="02040503050406030204" pitchFamily="18" charset="0"/>
                      </a:rPr>
                      <m:t>µ</m:t>
                    </m:r>
                  </m:oMath>
                </a14:m>
                <a:r>
                  <a:rPr lang="en-US" sz="1400" b="1" dirty="0"/>
                  <a:t> pre-filter + GFS tank installation</a:t>
                </a:r>
              </a:p>
              <a:p>
                <a:r>
                  <a:rPr lang="en-US" sz="1400" b="1" dirty="0" smtClean="0"/>
                  <a:t>2016: Installation of Recovery RO-Saved 28 Mio Lit/annum and DMAIC on HOD Filler Losses</a:t>
                </a:r>
              </a:p>
              <a:p>
                <a:r>
                  <a:rPr lang="en-US" sz="1400" b="1" dirty="0" smtClean="0"/>
                  <a:t>2017: Reduction in Retail Line Diversions via new ozone injection point and Recovery RO Water Usage in GFS tank</a:t>
                </a:r>
              </a:p>
              <a:p>
                <a:r>
                  <a:rPr lang="en-US" sz="1400" b="1" dirty="0" smtClean="0"/>
                  <a:t>2018: Recovery of Water from market Returned leak bottles</a:t>
                </a:r>
              </a:p>
              <a:p>
                <a:r>
                  <a:rPr lang="en-US" sz="1400" b="1" dirty="0" smtClean="0"/>
                  <a:t>2019: Increase in RO Global Recovery from 85.7% to 90% via raw water feed conductivity improvement and shifting to DDCD CIPs for backline</a:t>
                </a:r>
              </a:p>
              <a:p>
                <a:r>
                  <a:rPr lang="en-US" sz="1400" b="1" dirty="0" smtClean="0"/>
                  <a:t>  </a:t>
                </a:r>
                <a:endParaRPr lang="en-US" sz="14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6908" y="3962495"/>
                <a:ext cx="9379527" cy="2462213"/>
              </a:xfrm>
              <a:prstGeom prst="rect">
                <a:avLst/>
              </a:prstGeom>
              <a:blipFill>
                <a:blip r:embed="rId3"/>
                <a:stretch>
                  <a:fillRect l="-195" t="-495" r="-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58136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">
  <a:themeElements>
    <a:clrScheme name="NW 1015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009DE0"/>
      </a:accent1>
      <a:accent2>
        <a:srgbClr val="1D297B"/>
      </a:accent2>
      <a:accent3>
        <a:srgbClr val="952477"/>
      </a:accent3>
      <a:accent4>
        <a:srgbClr val="AC77B3"/>
      </a:accent4>
      <a:accent5>
        <a:srgbClr val="1371B7"/>
      </a:accent5>
      <a:accent6>
        <a:srgbClr val="4F4493"/>
      </a:accent6>
      <a:hlink>
        <a:srgbClr val="0563C1"/>
      </a:hlink>
      <a:folHlink>
        <a:srgbClr val="954F72"/>
      </a:folHlink>
    </a:clrScheme>
    <a:fontScheme name="Personnalisé 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2412</TotalTime>
  <Words>146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1</vt:lpstr>
      <vt:lpstr>think-cell Slide</vt:lpstr>
      <vt:lpstr>Water Ratio Improvement</vt:lpstr>
      <vt:lpstr>PowerPoint Presentation</vt:lpstr>
    </vt:vector>
  </TitlesOfParts>
  <Company>Nestle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Islamabad AWS Time lines</dc:title>
  <dc:creator>Afnan Amjad</dc:creator>
  <cp:keywords>AWS</cp:keywords>
  <cp:lastModifiedBy>Ehsan,Sidra,Karachi,NCE - Port Qasim</cp:lastModifiedBy>
  <cp:revision>71</cp:revision>
  <dcterms:created xsi:type="dcterms:W3CDTF">2017-05-03T09:22:46Z</dcterms:created>
  <dcterms:modified xsi:type="dcterms:W3CDTF">2020-02-09T14:38:33Z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ada0a2f-b917-4d51-b0d0-d418a10c8b23_Enabled">
    <vt:lpwstr>True</vt:lpwstr>
  </property>
  <property fmtid="{D5CDD505-2E9C-101B-9397-08002B2CF9AE}" pid="3" name="MSIP_Label_1ada0a2f-b917-4d51-b0d0-d418a10c8b23_SiteId">
    <vt:lpwstr>12a3af23-a769-4654-847f-958f3d479f4a</vt:lpwstr>
  </property>
  <property fmtid="{D5CDD505-2E9C-101B-9397-08002B2CF9AE}" pid="4" name="MSIP_Label_1ada0a2f-b917-4d51-b0d0-d418a10c8b23_Owner">
    <vt:lpwstr>Sidra.Ehsan@PK.nestle.com</vt:lpwstr>
  </property>
  <property fmtid="{D5CDD505-2E9C-101B-9397-08002B2CF9AE}" pid="5" name="MSIP_Label_1ada0a2f-b917-4d51-b0d0-d418a10c8b23_SetDate">
    <vt:lpwstr>2020-01-12T12:38:50.8604635Z</vt:lpwstr>
  </property>
  <property fmtid="{D5CDD505-2E9C-101B-9397-08002B2CF9AE}" pid="6" name="MSIP_Label_1ada0a2f-b917-4d51-b0d0-d418a10c8b23_Name">
    <vt:lpwstr>General Use</vt:lpwstr>
  </property>
  <property fmtid="{D5CDD505-2E9C-101B-9397-08002B2CF9AE}" pid="7" name="MSIP_Label_1ada0a2f-b917-4d51-b0d0-d418a10c8b23_Application">
    <vt:lpwstr>Microsoft Azure Information Protection</vt:lpwstr>
  </property>
  <property fmtid="{D5CDD505-2E9C-101B-9397-08002B2CF9AE}" pid="8" name="MSIP_Label_1ada0a2f-b917-4d51-b0d0-d418a10c8b23_ActionId">
    <vt:lpwstr>f1387312-31c0-4255-a5dc-cca61b376bc2</vt:lpwstr>
  </property>
  <property fmtid="{D5CDD505-2E9C-101B-9397-08002B2CF9AE}" pid="9" name="MSIP_Label_1ada0a2f-b917-4d51-b0d0-d418a10c8b23_Extended_MSFT_Method">
    <vt:lpwstr>Automatic</vt:lpwstr>
  </property>
  <property fmtid="{D5CDD505-2E9C-101B-9397-08002B2CF9AE}" pid="10" name="Sensitivity">
    <vt:lpwstr>General Use</vt:lpwstr>
  </property>
</Properties>
</file>